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Trebuchet MS" panose="020B0603020202020204" pitchFamily="34" charset="0"/>
      <p:regular r:id="rId13"/>
      <p:bold r:id="rId14"/>
      <p:italic r:id="rId15"/>
      <p:boldItalic r:id="rId16"/>
    </p:embeddedFont>
    <p:embeddedFont>
      <p:font typeface="Lato Black" panose="020B0604020202020204" charset="0"/>
      <p:bold r:id="rId17"/>
      <p:boldItalic r:id="rId18"/>
    </p:embeddedFont>
    <p:embeddedFont>
      <p:font typeface="La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 y="83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font" Target="fonts/font3.fntdata"/><Relationship Id="rId23" Type="http://customschemas.google.com/relationships/presentationmetadata" Target="metadata"/><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rbidocs.rbi.org.in/rdocs/content/pdfs/74751.pdf"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rbidocs.rbi.org.in/rdocs/content/PDFs/SCFR220210.pdf"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7"/>
        <p:cNvGrpSpPr/>
        <p:nvPr/>
      </p:nvGrpSpPr>
      <p:grpSpPr>
        <a:xfrm>
          <a:off x="0" y="0"/>
          <a:ext cx="0" cy="0"/>
          <a:chOff x="0" y="0"/>
          <a:chExt cx="0" cy="0"/>
        </a:xfrm>
      </p:grpSpPr>
      <p:sp>
        <p:nvSpPr>
          <p:cNvPr id="338" name="Google Shape;338;p1"/>
          <p:cNvSpPr txBox="1">
            <a:spLocks noGrp="1"/>
          </p:cNvSpPr>
          <p:nvPr>
            <p:ph type="title"/>
          </p:nvPr>
        </p:nvSpPr>
        <p:spPr>
          <a:xfrm>
            <a:off x="0" y="1371600"/>
            <a:ext cx="9144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900" u="sng">
                <a:solidFill>
                  <a:schemeClr val="lt1"/>
                </a:solidFill>
                <a:latin typeface="Trebuchet MS"/>
                <a:ea typeface="Trebuchet MS"/>
                <a:cs typeface="Trebuchet MS"/>
                <a:sym typeface="Trebuchet MS"/>
              </a:rPr>
              <a:t>Bank of Baroda Hackathon - 2022                       </a:t>
            </a:r>
            <a:endParaRPr sz="2900" u="sng">
              <a:solidFill>
                <a:schemeClr val="lt1"/>
              </a:solidFill>
              <a:latin typeface="Trebuchet MS"/>
              <a:ea typeface="Trebuchet MS"/>
              <a:cs typeface="Trebuchet MS"/>
              <a:sym typeface="Trebuchet MS"/>
            </a:endParaRPr>
          </a:p>
        </p:txBody>
      </p:sp>
      <p:sp>
        <p:nvSpPr>
          <p:cNvPr id="339" name="Google Shape;339;p1"/>
          <p:cNvSpPr txBox="1"/>
          <p:nvPr/>
        </p:nvSpPr>
        <p:spPr>
          <a:xfrm>
            <a:off x="0" y="2161275"/>
            <a:ext cx="6192300" cy="631200"/>
          </a:xfrm>
          <a:prstGeom prst="rect">
            <a:avLst/>
          </a:prstGeom>
          <a:noFill/>
          <a:ln>
            <a:noFill/>
          </a:ln>
        </p:spPr>
        <p:txBody>
          <a:bodyPr spcFirstLastPara="1" wrap="square" lIns="91425" tIns="91425" rIns="91425" bIns="91425" anchor="t" anchorCtr="0">
            <a:spAutoFit/>
          </a:bodyPr>
          <a:lstStyle/>
          <a:p>
            <a:pPr lvl="0">
              <a:buSzPts val="3600"/>
            </a:pPr>
            <a:r>
              <a:rPr lang="en" sz="2900" b="1" i="0" u="none" strike="noStrike" cap="none" dirty="0">
                <a:solidFill>
                  <a:schemeClr val="lt1"/>
                </a:solidFill>
                <a:latin typeface="Trebuchet MS"/>
                <a:ea typeface="Trebuchet MS"/>
                <a:cs typeface="Trebuchet MS"/>
                <a:sym typeface="Trebuchet MS"/>
              </a:rPr>
              <a:t>Your Team Name </a:t>
            </a:r>
            <a:r>
              <a:rPr lang="en" sz="2900" b="1" i="0" u="none" strike="noStrike" cap="none" dirty="0" smtClean="0">
                <a:solidFill>
                  <a:schemeClr val="lt1"/>
                </a:solidFill>
                <a:latin typeface="Trebuchet MS"/>
                <a:ea typeface="Trebuchet MS"/>
                <a:cs typeface="Trebuchet MS"/>
                <a:sym typeface="Trebuchet MS"/>
              </a:rPr>
              <a:t>: </a:t>
            </a:r>
            <a:r>
              <a:rPr lang="en-IN" sz="2900" b="1" dirty="0">
                <a:solidFill>
                  <a:schemeClr val="lt1"/>
                </a:solidFill>
                <a:latin typeface="Trebuchet MS"/>
                <a:ea typeface="Trebuchet MS"/>
                <a:cs typeface="Trebuchet MS"/>
              </a:rPr>
              <a:t>RUMI</a:t>
            </a:r>
            <a:r>
              <a:rPr lang="en" sz="2900" b="1" i="0" u="none" strike="noStrike" cap="none" dirty="0" smtClean="0">
                <a:solidFill>
                  <a:schemeClr val="lt1"/>
                </a:solidFill>
                <a:latin typeface="Trebuchet MS"/>
                <a:ea typeface="Trebuchet MS"/>
                <a:cs typeface="Trebuchet MS"/>
                <a:sym typeface="Trebuchet MS"/>
              </a:rPr>
              <a:t> </a:t>
            </a:r>
            <a:endParaRPr sz="2900" b="1" i="0" u="none" strike="noStrike" cap="none" dirty="0">
              <a:solidFill>
                <a:schemeClr val="lt1"/>
              </a:solidFill>
              <a:latin typeface="Trebuchet MS"/>
              <a:ea typeface="Trebuchet MS"/>
              <a:cs typeface="Trebuchet MS"/>
              <a:sym typeface="Trebuchet MS"/>
            </a:endParaRPr>
          </a:p>
        </p:txBody>
      </p:sp>
      <p:sp>
        <p:nvSpPr>
          <p:cNvPr id="340" name="Google Shape;340;p1"/>
          <p:cNvSpPr txBox="1"/>
          <p:nvPr/>
        </p:nvSpPr>
        <p:spPr>
          <a:xfrm>
            <a:off x="158562" y="2992500"/>
            <a:ext cx="4559100" cy="3777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Clr>
                <a:srgbClr val="000000"/>
              </a:buClr>
              <a:buSzPts val="1800"/>
              <a:buFont typeface="Arial"/>
              <a:buNone/>
            </a:pPr>
            <a:r>
              <a:rPr lang="en" sz="1700" i="0" u="none" strike="noStrike" cap="none" dirty="0">
                <a:solidFill>
                  <a:schemeClr val="lt1"/>
                </a:solidFill>
                <a:latin typeface="Trebuchet MS"/>
                <a:ea typeface="Trebuchet MS"/>
                <a:cs typeface="Trebuchet MS"/>
                <a:sym typeface="Trebuchet MS"/>
              </a:rPr>
              <a:t>Your team bio </a:t>
            </a:r>
            <a:r>
              <a:rPr lang="en" sz="1700" i="0" u="none" strike="noStrike" cap="none" dirty="0" smtClean="0">
                <a:solidFill>
                  <a:schemeClr val="lt1"/>
                </a:solidFill>
                <a:latin typeface="Trebuchet MS"/>
                <a:ea typeface="Trebuchet MS"/>
                <a:cs typeface="Trebuchet MS"/>
                <a:sym typeface="Trebuchet MS"/>
              </a:rPr>
              <a:t>: As simple as it is.</a:t>
            </a:r>
            <a:endParaRPr sz="1700" i="0" u="none" strike="noStrike" cap="none" dirty="0">
              <a:solidFill>
                <a:schemeClr val="lt1"/>
              </a:solidFill>
              <a:latin typeface="Trebuchet MS"/>
              <a:ea typeface="Trebuchet MS"/>
              <a:cs typeface="Trebuchet MS"/>
              <a:sym typeface="Trebuchet MS"/>
            </a:endParaRPr>
          </a:p>
          <a:p>
            <a:pPr marL="0" marR="0" lvl="0" indent="0" algn="l" rtl="0">
              <a:lnSpc>
                <a:spcPct val="150000"/>
              </a:lnSpc>
              <a:spcBef>
                <a:spcPts val="1600"/>
              </a:spcBef>
              <a:spcAft>
                <a:spcPts val="1600"/>
              </a:spcAft>
              <a:buClr>
                <a:srgbClr val="000000"/>
              </a:buClr>
              <a:buSzPts val="1300"/>
              <a:buFont typeface="Arial"/>
              <a:buNone/>
            </a:pPr>
            <a:r>
              <a:rPr lang="en" sz="1200" i="0" u="none" strike="noStrike" cap="none" dirty="0">
                <a:solidFill>
                  <a:schemeClr val="lt1"/>
                </a:solidFill>
                <a:latin typeface="Trebuchet MS"/>
                <a:ea typeface="Trebuchet MS"/>
                <a:cs typeface="Trebuchet MS"/>
                <a:sym typeface="Trebuchet MS"/>
              </a:rPr>
              <a:t>Date </a:t>
            </a:r>
            <a:r>
              <a:rPr lang="en" sz="1200" i="0" u="none" strike="noStrike" cap="none" dirty="0" smtClean="0">
                <a:solidFill>
                  <a:schemeClr val="lt1"/>
                </a:solidFill>
                <a:latin typeface="Trebuchet MS"/>
                <a:ea typeface="Trebuchet MS"/>
                <a:cs typeface="Trebuchet MS"/>
                <a:sym typeface="Trebuchet MS"/>
              </a:rPr>
              <a:t>: 13/09/2022</a:t>
            </a:r>
            <a:endParaRPr sz="1200" i="0" u="none" strike="noStrike" cap="none" dirty="0">
              <a:solidFill>
                <a:schemeClr val="lt1"/>
              </a:solidFill>
              <a:latin typeface="Trebuchet MS"/>
              <a:ea typeface="Trebuchet MS"/>
              <a:cs typeface="Trebuchet MS"/>
              <a:sym typeface="Trebuchet MS"/>
            </a:endParaRPr>
          </a:p>
        </p:txBody>
      </p:sp>
      <p:pic>
        <p:nvPicPr>
          <p:cNvPr id="341" name="Google Shape;341;p1"/>
          <p:cNvPicPr preferRelativeResize="0"/>
          <p:nvPr/>
        </p:nvPicPr>
        <p:blipFill>
          <a:blip r:embed="rId4">
            <a:alphaModFix/>
          </a:blip>
          <a:stretch>
            <a:fillRect/>
          </a:stretch>
        </p:blipFill>
        <p:spPr>
          <a:xfrm>
            <a:off x="6807450" y="270350"/>
            <a:ext cx="2235228" cy="738900"/>
          </a:xfrm>
          <a:prstGeom prst="rect">
            <a:avLst/>
          </a:prstGeom>
          <a:noFill/>
          <a:ln>
            <a:noFill/>
          </a:ln>
        </p:spPr>
      </p:pic>
      <p:sp>
        <p:nvSpPr>
          <p:cNvPr id="342" name="Google Shape;342;p1"/>
          <p:cNvSpPr txBox="1"/>
          <p:nvPr/>
        </p:nvSpPr>
        <p:spPr>
          <a:xfrm>
            <a:off x="6807450" y="117575"/>
            <a:ext cx="2386200" cy="4002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a:solidFill>
                  <a:schemeClr val="dk1"/>
                </a:solidFill>
                <a:latin typeface="Lato"/>
                <a:ea typeface="Lato"/>
                <a:cs typeface="Lato"/>
                <a:sym typeface="Lato"/>
              </a:rPr>
              <a:t>Technology Partner</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Problem Statement?</a:t>
            </a:r>
            <a:endParaRPr sz="200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r>
              <a:rPr lang="en-US" dirty="0"/>
              <a:t>Bank handles large volumes of </a:t>
            </a:r>
            <a:r>
              <a:rPr lang="en-US" dirty="0" err="1"/>
              <a:t>cheques</a:t>
            </a:r>
            <a:r>
              <a:rPr lang="en-US" dirty="0"/>
              <a:t> in the clearing process. The process involves many technical verifications including signature verification. Some of these steps are manual and require human intervention to complete the process. The current process requires the high human capital deployment and longer processing time.</a:t>
            </a:r>
            <a:br>
              <a:rPr lang="en-US" dirty="0"/>
            </a:br>
            <a:r>
              <a:rPr lang="en-US" dirty="0"/>
              <a:t/>
            </a:r>
            <a:br>
              <a:rPr lang="en-US" dirty="0"/>
            </a:br>
            <a:r>
              <a:rPr lang="en" sz="1400" b="0" i="0" u="none" strike="noStrike" cap="none" dirty="0" smtClean="0">
                <a:solidFill>
                  <a:srgbClr val="222222"/>
                </a:solidFill>
                <a:highlight>
                  <a:srgbClr val="FFFFFF"/>
                </a:highlight>
                <a:latin typeface="Lato"/>
                <a:ea typeface="Lato"/>
                <a:cs typeface="Lato"/>
                <a:sym typeface="Lato"/>
              </a:rPr>
              <a:t>Why </a:t>
            </a:r>
            <a:r>
              <a:rPr lang="en" sz="1400" b="0" i="0" u="none" strike="noStrike" cap="none" dirty="0" smtClean="0">
                <a:solidFill>
                  <a:srgbClr val="222222"/>
                </a:solidFill>
                <a:highlight>
                  <a:srgbClr val="FFFFFF"/>
                </a:highlight>
                <a:latin typeface="Lato"/>
                <a:ea typeface="Lato"/>
                <a:cs typeface="Lato"/>
                <a:sym typeface="Lato"/>
              </a:rPr>
              <a:t>did you decide to solve this Problem statement?</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smtClean="0">
                <a:solidFill>
                  <a:srgbClr val="222222"/>
                </a:solidFill>
                <a:highlight>
                  <a:srgbClr val="FFFFFF"/>
                </a:highlight>
                <a:latin typeface="Lato"/>
                <a:ea typeface="Lato"/>
                <a:cs typeface="Lato"/>
                <a:sym typeface="Lato"/>
              </a:rPr>
              <a:t>I am a problem solver. No problem is big or small for me</a:t>
            </a:r>
            <a:r>
              <a:rPr lang="en" sz="1400" b="0" i="0" u="none" strike="noStrike" cap="none" dirty="0" smtClean="0">
                <a:solidFill>
                  <a:srgbClr val="222222"/>
                </a:solidFill>
                <a:highlight>
                  <a:srgbClr val="FFFFFF"/>
                </a:highlight>
                <a:latin typeface="Lato"/>
                <a:ea typeface="Lato"/>
                <a:cs typeface="Lato"/>
                <a:sym typeface="Lato"/>
              </a:rPr>
              <a:t>.</a:t>
            </a:r>
            <a:endParaRPr lang="en" sz="1400" b="0" i="0" u="none" strike="noStrike" cap="none"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As soon as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encountered this problem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read about the bank </a:t>
            </a:r>
            <a:r>
              <a:rPr lang="en" dirty="0" smtClean="0">
                <a:solidFill>
                  <a:srgbClr val="222222"/>
                </a:solidFill>
                <a:highlight>
                  <a:srgbClr val="FFFFFF"/>
                </a:highlight>
                <a:latin typeface="Lato"/>
                <a:ea typeface="Lato"/>
                <a:cs typeface="Lato"/>
                <a:sym typeface="Lato"/>
              </a:rPr>
              <a:t>cheques </a:t>
            </a:r>
            <a:r>
              <a:rPr lang="en" dirty="0" smtClean="0">
                <a:solidFill>
                  <a:srgbClr val="222222"/>
                </a:solidFill>
                <a:highlight>
                  <a:srgbClr val="FFFFFF"/>
                </a:highlight>
                <a:latin typeface="Lato"/>
                <a:ea typeface="Lato"/>
                <a:cs typeface="Lato"/>
                <a:sym typeface="Lato"/>
              </a:rPr>
              <a:t>clearing process and there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came to know that as described in the problem clearing cheque is a tedious problem and it take lots of human efforts to do so. </a:t>
            </a:r>
          </a:p>
          <a:p>
            <a:pPr marL="0" marR="0" lvl="0" indent="0" algn="l" rtl="0">
              <a:lnSpc>
                <a:spcPct val="100000"/>
              </a:lnSpc>
              <a:spcBef>
                <a:spcPts val="0"/>
              </a:spcBef>
              <a:spcAft>
                <a:spcPts val="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So to deal with the problem </a:t>
            </a:r>
            <a:r>
              <a:rPr lang="en-IN" dirty="0" smtClean="0">
                <a:solidFill>
                  <a:srgbClr val="222222"/>
                </a:solidFill>
                <a:highlight>
                  <a:srgbClr val="FFFFFF"/>
                </a:highlight>
                <a:latin typeface="Lato"/>
                <a:ea typeface="Lato"/>
                <a:cs typeface="Lato"/>
                <a:sym typeface="Lato"/>
              </a:rPr>
              <a:t>I</a:t>
            </a:r>
            <a:r>
              <a:rPr lang="en" dirty="0" smtClean="0">
                <a:solidFill>
                  <a:srgbClr val="222222"/>
                </a:solidFill>
                <a:highlight>
                  <a:srgbClr val="FFFFFF"/>
                </a:highlight>
                <a:latin typeface="Lato"/>
                <a:ea typeface="Lato"/>
                <a:cs typeface="Lato"/>
                <a:sym typeface="Lato"/>
              </a:rPr>
              <a:t> have decided to solve this problem.</a:t>
            </a:r>
            <a:endParaRPr lang="en" dirty="0">
              <a:solidFill>
                <a:srgbClr val="222222"/>
              </a:solidFill>
              <a:highlight>
                <a:srgbClr val="FFFFFF"/>
              </a:highlight>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User Segment &amp; Pain Points</a:t>
            </a:r>
            <a:endParaRPr sz="2000"/>
          </a:p>
        </p:txBody>
      </p:sp>
      <p:sp>
        <p:nvSpPr>
          <p:cNvPr id="354" name="Google Shape;354;p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Which user /advertiser segment would be early adopter of your product &amp; why</a:t>
            </a:r>
            <a:r>
              <a:rPr lang="en" sz="1400" b="0" i="0" u="none" strike="noStrike" cap="none" dirty="0" smtClean="0">
                <a:solidFill>
                  <a:srgbClr val="222222"/>
                </a:solidFill>
                <a:highlight>
                  <a:srgbClr val="FFFFFF"/>
                </a:highlight>
                <a:latin typeface="Lato"/>
                <a:ea typeface="Lato"/>
                <a:cs typeface="Lato"/>
                <a:sym typeface="Lato"/>
              </a:rPr>
              <a:t>?</a:t>
            </a:r>
            <a:endParaRPr lang="en" sz="1200" dirty="0">
              <a:highlight>
                <a:srgbClr val="FFFFFF"/>
              </a:highlight>
              <a:latin typeface="Lato"/>
              <a:ea typeface="Lato"/>
              <a:cs typeface="Lato"/>
              <a:sym typeface="Lato"/>
            </a:endParaRPr>
          </a:p>
          <a:p>
            <a:pPr marL="0" marR="0" lvl="0" indent="0" algn="l" rtl="0">
              <a:lnSpc>
                <a:spcPct val="115000"/>
              </a:lnSpc>
              <a:spcBef>
                <a:spcPts val="1000"/>
              </a:spcBef>
              <a:spcAft>
                <a:spcPts val="0"/>
              </a:spcAft>
              <a:buClr>
                <a:srgbClr val="000000"/>
              </a:buClr>
              <a:buSzPts val="1400"/>
              <a:buFont typeface="Arial"/>
              <a:buNone/>
            </a:pPr>
            <a:r>
              <a:rPr lang="en" sz="1200" dirty="0" smtClean="0">
                <a:solidFill>
                  <a:srgbClr val="222222"/>
                </a:solidFill>
                <a:highlight>
                  <a:srgbClr val="FFFFFF"/>
                </a:highlight>
                <a:latin typeface="Lato"/>
                <a:ea typeface="Lato"/>
                <a:cs typeface="Lato"/>
                <a:sym typeface="Lato"/>
              </a:rPr>
              <a:t>Bank(s) will </a:t>
            </a:r>
            <a:r>
              <a:rPr lang="en" sz="1200" dirty="0" smtClean="0">
                <a:solidFill>
                  <a:srgbClr val="222222"/>
                </a:solidFill>
                <a:highlight>
                  <a:srgbClr val="FFFFFF"/>
                </a:highlight>
                <a:latin typeface="Lato"/>
                <a:ea typeface="Lato"/>
                <a:cs typeface="Lato"/>
                <a:sym typeface="Lato"/>
              </a:rPr>
              <a:t>be the </a:t>
            </a:r>
            <a:r>
              <a:rPr lang="en" sz="1200" dirty="0" smtClean="0">
                <a:solidFill>
                  <a:srgbClr val="222222"/>
                </a:solidFill>
                <a:highlight>
                  <a:srgbClr val="FFFFFF"/>
                </a:highlight>
                <a:latin typeface="Lato"/>
                <a:ea typeface="Lato"/>
                <a:cs typeface="Lato"/>
                <a:sym typeface="Lato"/>
              </a:rPr>
              <a:t>early adopter of the the entire solution as far as the automatic cheque processing system is concerned beause it saves the huge amount of time </a:t>
            </a:r>
            <a:r>
              <a:rPr lang="en" sz="1200" dirty="0" smtClean="0">
                <a:solidFill>
                  <a:srgbClr val="222222"/>
                </a:solidFill>
                <a:highlight>
                  <a:srgbClr val="FFFFFF"/>
                </a:highlight>
                <a:latin typeface="Lato"/>
                <a:ea typeface="Lato"/>
                <a:cs typeface="Lato"/>
                <a:sym typeface="Lato"/>
              </a:rPr>
              <a:t>of</a:t>
            </a:r>
            <a:r>
              <a:rPr lang="en" sz="1200" dirty="0" smtClean="0">
                <a:solidFill>
                  <a:srgbClr val="222222"/>
                </a:solidFill>
                <a:highlight>
                  <a:srgbClr val="FFFFFF"/>
                </a:highlight>
                <a:latin typeface="Lato"/>
                <a:ea typeface="Lato"/>
                <a:cs typeface="Lato"/>
                <a:sym typeface="Lato"/>
              </a:rPr>
              <a:t> </a:t>
            </a:r>
            <a:r>
              <a:rPr lang="en" sz="1200" dirty="0" smtClean="0">
                <a:solidFill>
                  <a:srgbClr val="222222"/>
                </a:solidFill>
                <a:highlight>
                  <a:srgbClr val="FFFFFF"/>
                </a:highlight>
                <a:latin typeface="Lato"/>
                <a:ea typeface="Lato"/>
                <a:cs typeface="Lato"/>
                <a:sym typeface="Lato"/>
              </a:rPr>
              <a:t>employee on clearing the checks. </a:t>
            </a:r>
          </a:p>
          <a:p>
            <a:pPr marL="0" marR="0" lvl="0" indent="0" algn="l" rtl="0">
              <a:lnSpc>
                <a:spcPct val="115000"/>
              </a:lnSpc>
              <a:spcBef>
                <a:spcPts val="1000"/>
              </a:spcBef>
              <a:spcAft>
                <a:spcPts val="0"/>
              </a:spcAft>
              <a:buClr>
                <a:srgbClr val="000000"/>
              </a:buClr>
              <a:buSzPts val="1400"/>
              <a:buFont typeface="Arial"/>
              <a:buNone/>
            </a:pPr>
            <a:r>
              <a:rPr lang="en" sz="1200" dirty="0" smtClean="0">
                <a:solidFill>
                  <a:srgbClr val="222222"/>
                </a:solidFill>
                <a:highlight>
                  <a:srgbClr val="FFFFFF"/>
                </a:highlight>
                <a:latin typeface="Lato"/>
                <a:ea typeface="Lato"/>
                <a:cs typeface="Lato"/>
                <a:sym typeface="Lato"/>
              </a:rPr>
              <a:t>Moreover the user who are part of the system will also be the adopter of the sysytem . In order handle the fraudlent transaction user have to or is asked to give his concent for proceeding the check cleaing process. This will save user form any fraudelent transaction.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436175" y="12275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What are the alternatives/competitive products for the problem you are solving</a:t>
            </a:r>
            <a:r>
              <a:rPr lang="en" sz="1400" b="0" i="0" u="none" strike="noStrike" cap="none" dirty="0" smtClean="0">
                <a:solidFill>
                  <a:srgbClr val="222222"/>
                </a:solidFill>
                <a:highlight>
                  <a:srgbClr val="FFFFFF"/>
                </a:highlight>
                <a:latin typeface="Lato"/>
                <a:ea typeface="Lato"/>
                <a:cs typeface="Lato"/>
                <a:sym typeface="Lato"/>
              </a:rPr>
              <a:t>?</a:t>
            </a:r>
          </a:p>
          <a:p>
            <a:pPr marL="0" marR="0" lvl="0" indent="0" algn="l" rtl="0">
              <a:lnSpc>
                <a:spcPct val="115000"/>
              </a:lnSpc>
              <a:spcBef>
                <a:spcPts val="1000"/>
              </a:spcBef>
              <a:spcAft>
                <a:spcPts val="1000"/>
              </a:spcAft>
              <a:buClr>
                <a:srgbClr val="000000"/>
              </a:buClr>
              <a:buSzPts val="1400"/>
              <a:buFont typeface="Arial"/>
              <a:buNone/>
            </a:pPr>
            <a:r>
              <a:rPr lang="en" dirty="0" smtClean="0">
                <a:solidFill>
                  <a:srgbClr val="222222"/>
                </a:solidFill>
                <a:highlight>
                  <a:srgbClr val="FFFFFF"/>
                </a:highlight>
                <a:latin typeface="Lato"/>
                <a:ea typeface="Lato"/>
                <a:cs typeface="Lato"/>
                <a:sym typeface="Lato"/>
              </a:rPr>
              <a:t>There are several semi-automatic </a:t>
            </a:r>
            <a:r>
              <a:rPr lang="en" dirty="0" smtClean="0">
                <a:solidFill>
                  <a:srgbClr val="222222"/>
                </a:solidFill>
                <a:highlight>
                  <a:srgbClr val="FFFFFF"/>
                </a:highlight>
                <a:latin typeface="Lato"/>
                <a:ea typeface="Lato"/>
                <a:cs typeface="Lato"/>
                <a:sym typeface="Lato"/>
              </a:rPr>
              <a:t>cheque </a:t>
            </a:r>
            <a:r>
              <a:rPr lang="en" dirty="0" smtClean="0">
                <a:solidFill>
                  <a:srgbClr val="222222"/>
                </a:solidFill>
                <a:highlight>
                  <a:srgbClr val="FFFFFF"/>
                </a:highlight>
                <a:latin typeface="Lato"/>
                <a:ea typeface="Lato"/>
                <a:cs typeface="Lato"/>
                <a:sym typeface="Lato"/>
              </a:rPr>
              <a:t>processing system t</a:t>
            </a:r>
            <a:r>
              <a:rPr lang="en-IN" dirty="0" smtClean="0">
                <a:solidFill>
                  <a:srgbClr val="222222"/>
                </a:solidFill>
                <a:highlight>
                  <a:srgbClr val="FFFFFF"/>
                </a:highlight>
                <a:latin typeface="Lato"/>
                <a:ea typeface="Lato"/>
                <a:cs typeface="Lato"/>
                <a:sym typeface="Lato"/>
              </a:rPr>
              <a:t>ha</a:t>
            </a:r>
            <a:r>
              <a:rPr lang="en" dirty="0" smtClean="0">
                <a:solidFill>
                  <a:srgbClr val="222222"/>
                </a:solidFill>
                <a:highlight>
                  <a:srgbClr val="FFFFFF"/>
                </a:highlight>
                <a:latin typeface="Lato"/>
                <a:ea typeface="Lato"/>
                <a:cs typeface="Lato"/>
                <a:sym typeface="Lato"/>
              </a:rPr>
              <a:t>t are capable of substitution this proble as a solution. </a:t>
            </a:r>
            <a:r>
              <a:rPr lang="en-IN" dirty="0" smtClean="0">
                <a:solidFill>
                  <a:srgbClr val="222222"/>
                </a:solidFill>
                <a:highlight>
                  <a:srgbClr val="FFFFFF"/>
                </a:highlight>
                <a:latin typeface="Lato"/>
                <a:ea typeface="Lato"/>
                <a:cs typeface="Lato"/>
                <a:sym typeface="Lato"/>
              </a:rPr>
              <a:t>B</a:t>
            </a:r>
            <a:r>
              <a:rPr lang="en" dirty="0" smtClean="0">
                <a:solidFill>
                  <a:srgbClr val="222222"/>
                </a:solidFill>
                <a:highlight>
                  <a:srgbClr val="FFFFFF"/>
                </a:highlight>
                <a:latin typeface="Lato"/>
                <a:ea typeface="Lato"/>
                <a:cs typeface="Lato"/>
                <a:sym typeface="Lato"/>
              </a:rPr>
              <a:t>ut most of them are just prototype and are not used commercially. T</a:t>
            </a:r>
            <a:r>
              <a:rPr lang="en-IN" dirty="0" smtClean="0">
                <a:solidFill>
                  <a:srgbClr val="222222"/>
                </a:solidFill>
                <a:highlight>
                  <a:srgbClr val="FFFFFF"/>
                </a:highlight>
                <a:latin typeface="Lato"/>
                <a:ea typeface="Lato"/>
                <a:cs typeface="Lato"/>
                <a:sym typeface="Lato"/>
              </a:rPr>
              <a:t>h</a:t>
            </a:r>
            <a:r>
              <a:rPr lang="en" dirty="0" smtClean="0">
                <a:solidFill>
                  <a:srgbClr val="222222"/>
                </a:solidFill>
                <a:highlight>
                  <a:srgbClr val="FFFFFF"/>
                </a:highlight>
                <a:latin typeface="Lato"/>
                <a:ea typeface="Lato"/>
                <a:cs typeface="Lato"/>
                <a:sym typeface="Lato"/>
              </a:rPr>
              <a:t>e </a:t>
            </a:r>
            <a:r>
              <a:rPr lang="en" dirty="0" smtClean="0">
                <a:solidFill>
                  <a:srgbClr val="222222"/>
                </a:solidFill>
                <a:highlight>
                  <a:srgbClr val="FFFFFF"/>
                </a:highlight>
                <a:latin typeface="Lato"/>
                <a:ea typeface="Lato"/>
                <a:cs typeface="Lato"/>
                <a:sym typeface="Lato"/>
              </a:rPr>
              <a:t>existing </a:t>
            </a:r>
            <a:r>
              <a:rPr lang="en" dirty="0" smtClean="0">
                <a:solidFill>
                  <a:srgbClr val="222222"/>
                </a:solidFill>
                <a:highlight>
                  <a:srgbClr val="FFFFFF"/>
                </a:highlight>
                <a:latin typeface="Lato"/>
                <a:ea typeface="Lato"/>
                <a:cs typeface="Lato"/>
                <a:sym typeface="Lato"/>
              </a:rPr>
              <a:t>productions </a:t>
            </a:r>
            <a:r>
              <a:rPr lang="en" dirty="0" smtClean="0">
                <a:solidFill>
                  <a:srgbClr val="222222"/>
                </a:solidFill>
                <a:highlight>
                  <a:srgbClr val="FFFFFF"/>
                </a:highlight>
                <a:latin typeface="Lato"/>
                <a:ea typeface="Lato"/>
                <a:cs typeface="Lato"/>
                <a:sym typeface="Lato"/>
              </a:rPr>
              <a:t>lacks automation as  well as the security </a:t>
            </a:r>
            <a:r>
              <a:rPr lang="en" dirty="0" smtClean="0">
                <a:solidFill>
                  <a:srgbClr val="222222"/>
                </a:solidFill>
                <a:highlight>
                  <a:srgbClr val="FFFFFF"/>
                </a:highlight>
                <a:latin typeface="Lato"/>
                <a:ea typeface="Lato"/>
                <a:cs typeface="Lato"/>
                <a:sym typeface="Lato"/>
              </a:rPr>
              <a:t>features </a:t>
            </a:r>
            <a:r>
              <a:rPr lang="en" dirty="0" smtClean="0">
                <a:solidFill>
                  <a:srgbClr val="222222"/>
                </a:solidFill>
                <a:highlight>
                  <a:srgbClr val="FFFFFF"/>
                </a:highlight>
                <a:latin typeface="Lato"/>
                <a:ea typeface="Lato"/>
                <a:cs typeface="Lato"/>
                <a:sym typeface="Lato"/>
              </a:rPr>
              <a:t>moreover they involves many human steps to make the system completely functional. </a:t>
            </a:r>
          </a:p>
          <a:p>
            <a:pPr marL="0" marR="0" lvl="0" indent="0" algn="l" rtl="0">
              <a:lnSpc>
                <a:spcPct val="115000"/>
              </a:lnSpc>
              <a:spcBef>
                <a:spcPts val="1000"/>
              </a:spcBef>
              <a:spcAft>
                <a:spcPts val="100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Pre-Requisite</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
          <p:cNvSpPr txBox="1">
            <a:spLocks noGrp="1"/>
          </p:cNvSpPr>
          <p:nvPr>
            <p:ph type="title"/>
          </p:nvPr>
        </p:nvSpPr>
        <p:spPr>
          <a:xfrm>
            <a:off x="4" y="81860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4A4548"/>
                </a:solidFill>
                <a:highlight>
                  <a:srgbClr val="FFFFFF"/>
                </a:highlight>
              </a:rPr>
              <a:t>Azure tools or resources</a:t>
            </a:r>
            <a:endParaRPr sz="2000"/>
          </a:p>
        </p:txBody>
      </p:sp>
      <p:sp>
        <p:nvSpPr>
          <p:cNvPr id="366" name="Google Shape;366;p5"/>
          <p:cNvSpPr txBox="1">
            <a:spLocks noGrp="1"/>
          </p:cNvSpPr>
          <p:nvPr>
            <p:ph type="title"/>
          </p:nvPr>
        </p:nvSpPr>
        <p:spPr>
          <a:xfrm>
            <a:off x="195076" y="1849137"/>
            <a:ext cx="8280000" cy="576000"/>
          </a:xfrm>
          <a:prstGeom prst="rect">
            <a:avLst/>
          </a:prstGeom>
          <a:noFill/>
          <a:ln>
            <a:noFill/>
          </a:ln>
        </p:spPr>
        <p:txBody>
          <a:bodyPr spcFirstLastPara="1" wrap="square" lIns="91425" tIns="91425" rIns="91425" bIns="91425" anchor="t" anchorCtr="0">
            <a:noAutofit/>
          </a:bodyPr>
          <a:lstStyle/>
          <a:p>
            <a:pPr lvl="0"/>
            <a:r>
              <a:rPr lang="en-IN" sz="1400" dirty="0" smtClean="0"/>
              <a:t>Resources:</a:t>
            </a:r>
            <a:br>
              <a:rPr lang="en-IN" sz="1400" dirty="0" smtClean="0"/>
            </a:br>
            <a:r>
              <a:rPr lang="en-IN" sz="1400" dirty="0" smtClean="0"/>
              <a:t>Azure- Linux </a:t>
            </a:r>
            <a:r>
              <a:rPr lang="en-IN" sz="1400" dirty="0" smtClean="0"/>
              <a:t>Container (cost memory</a:t>
            </a:r>
            <a:r>
              <a:rPr lang="en-IN" sz="1400" dirty="0"/>
              <a:t>: $3.8909 per </a:t>
            </a:r>
            <a:r>
              <a:rPr lang="en-IN" sz="1400" dirty="0" smtClean="0"/>
              <a:t>GB and </a:t>
            </a:r>
            <a:r>
              <a:rPr lang="en-IN" sz="1400" dirty="0"/>
              <a:t>vCPU:$35.4780 per vCPU  </a:t>
            </a:r>
            <a:r>
              <a:rPr lang="en-IN" sz="1400" dirty="0" smtClean="0"/>
              <a:t>)</a:t>
            </a:r>
            <a:br>
              <a:rPr lang="en-IN" sz="1400" dirty="0" smtClean="0"/>
            </a:br>
            <a:r>
              <a:rPr lang="en-IN" sz="1400" dirty="0" smtClean="0"/>
              <a:t>Azure-PostgreSQL: Burstable(vcore:1 ,2GB Memory ,costs $12.41/month, storage:$0.115/</a:t>
            </a:r>
            <a:r>
              <a:rPr lang="en-IN" sz="1400" dirty="0" err="1" smtClean="0"/>
              <a:t>Gib</a:t>
            </a:r>
            <a:r>
              <a:rPr lang="en-IN" sz="1400" dirty="0" smtClean="0"/>
              <a:t>/Month)</a:t>
            </a:r>
            <a:r>
              <a:rPr lang="en-IN" sz="1400" dirty="0" smtClean="0"/>
              <a:t/>
            </a:r>
            <a:br>
              <a:rPr lang="en-IN" sz="1400" dirty="0" smtClean="0"/>
            </a:br>
            <a:r>
              <a:rPr lang="en-IN" sz="1400" dirty="0" smtClean="0"/>
              <a:t>Tools:</a:t>
            </a:r>
            <a:br>
              <a:rPr lang="en-IN" sz="1400" dirty="0" smtClean="0"/>
            </a:br>
            <a:r>
              <a:rPr lang="en-IN" sz="1400" dirty="0" smtClean="0"/>
              <a:t>Azure-Computer Vison (s2  $1/1000 transaction)</a:t>
            </a:r>
            <a:br>
              <a:rPr lang="en-IN" sz="1400" dirty="0" smtClean="0"/>
            </a:br>
            <a:r>
              <a:rPr lang="en-IN" sz="1400" dirty="0" smtClean="0"/>
              <a:t> </a:t>
            </a:r>
            <a:endParaRPr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Any Supporting Functional Documents</a:t>
            </a:r>
            <a:endParaRPr sz="2000"/>
          </a:p>
        </p:txBody>
      </p:sp>
      <p:sp>
        <p:nvSpPr>
          <p:cNvPr id="372" name="Google Shape;372;p6"/>
          <p:cNvSpPr txBox="1"/>
          <p:nvPr/>
        </p:nvSpPr>
        <p:spPr>
          <a:xfrm>
            <a:off x="512375" y="1151299"/>
            <a:ext cx="8238600" cy="3773991"/>
          </a:xfrm>
          <a:prstGeom prst="rect">
            <a:avLst/>
          </a:prstGeom>
          <a:noFill/>
          <a:ln>
            <a:noFill/>
          </a:ln>
        </p:spPr>
        <p:txBody>
          <a:bodyPr spcFirstLastPara="1" wrap="square" lIns="91425" tIns="91425" rIns="91425" bIns="91425" anchor="t" anchorCtr="0">
            <a:noAutofit/>
          </a:bodyPr>
          <a:lstStyle/>
          <a:p>
            <a:pPr marL="914400" marR="0" lvl="0" indent="0" algn="l" rtl="0">
              <a:lnSpc>
                <a:spcPct val="100000"/>
              </a:lnSpc>
              <a:spcBef>
                <a:spcPts val="0"/>
              </a:spcBef>
              <a:spcAft>
                <a:spcPts val="0"/>
              </a:spcAft>
              <a:buClr>
                <a:srgbClr val="000000"/>
              </a:buClr>
              <a:buSzPts val="1200"/>
              <a:buFont typeface="Arial"/>
              <a:buNone/>
            </a:pPr>
            <a:r>
              <a:rPr lang="en-IN" sz="1200" b="0" i="0" u="none" strike="noStrike" cap="none" dirty="0" smtClean="0">
                <a:solidFill>
                  <a:srgbClr val="000000"/>
                </a:solidFill>
                <a:latin typeface="Lato"/>
                <a:ea typeface="Lato"/>
                <a:cs typeface="Lato"/>
                <a:sym typeface="Lato"/>
              </a:rPr>
              <a:t>This solution will work on two parts</a:t>
            </a:r>
            <a:endParaRPr lang="en-IN" sz="1200" dirty="0" smtClean="0">
              <a:latin typeface="Lato"/>
              <a:ea typeface="Lato"/>
              <a:cs typeface="Lato"/>
              <a:sym typeface="Lato"/>
            </a:endParaRPr>
          </a:p>
          <a:p>
            <a:pPr marL="1143000" marR="0" lvl="0" indent="-228600" algn="l" rtl="0">
              <a:lnSpc>
                <a:spcPct val="100000"/>
              </a:lnSpc>
              <a:spcBef>
                <a:spcPts val="0"/>
              </a:spcBef>
              <a:spcAft>
                <a:spcPts val="0"/>
              </a:spcAft>
              <a:buClr>
                <a:srgbClr val="000000"/>
              </a:buClr>
              <a:buSzPts val="1200"/>
              <a:buFont typeface="Arial"/>
              <a:buAutoNum type="arabicParenR"/>
            </a:pPr>
            <a:r>
              <a:rPr lang="en-IN" sz="1200" dirty="0" smtClean="0">
                <a:latin typeface="Lato"/>
                <a:ea typeface="Lato"/>
                <a:cs typeface="Lato"/>
                <a:sym typeface="Lato"/>
              </a:rPr>
              <a:t> For the verification at the drawee bank:</a:t>
            </a:r>
          </a:p>
          <a:p>
            <a:pPr marL="914400" lvl="3">
              <a:buSzPts val="1200"/>
            </a:pPr>
            <a:r>
              <a:rPr lang="en-IN" sz="1200" dirty="0">
                <a:latin typeface="Lato"/>
                <a:ea typeface="Lato"/>
                <a:cs typeface="Lato"/>
                <a:sym typeface="Lato"/>
              </a:rPr>
              <a:t> </a:t>
            </a:r>
            <a:r>
              <a:rPr lang="en-IN" sz="1200" dirty="0" smtClean="0">
                <a:latin typeface="Lato"/>
                <a:ea typeface="Lato"/>
                <a:cs typeface="Lato"/>
                <a:sym typeface="Lato"/>
              </a:rPr>
              <a:t>        -&gt;</a:t>
            </a:r>
            <a:r>
              <a:rPr lang="en-IN" sz="1200" b="0" i="0" u="none" strike="noStrike" cap="none" dirty="0" smtClean="0">
                <a:solidFill>
                  <a:srgbClr val="000000"/>
                </a:solidFill>
                <a:latin typeface="Lato"/>
                <a:ea typeface="Lato"/>
                <a:cs typeface="Lato"/>
                <a:sym typeface="Lato"/>
              </a:rPr>
              <a:t> Input will be a grey scale 100 DPI ( 8bit depth) </a:t>
            </a:r>
            <a:r>
              <a:rPr lang="en-IN" sz="1200" dirty="0">
                <a:latin typeface="Lato"/>
                <a:ea typeface="Lato"/>
                <a:cs typeface="Lato"/>
                <a:sym typeface="Lato"/>
              </a:rPr>
              <a:t> </a:t>
            </a:r>
            <a:r>
              <a:rPr lang="en-IN" sz="1200" dirty="0" smtClean="0">
                <a:latin typeface="Lato"/>
                <a:ea typeface="Lato"/>
                <a:cs typeface="Lato"/>
                <a:sym typeface="Lato"/>
              </a:rPr>
              <a:t>JPEG image ( As recommended by RBI)</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-&gt; It will be divided into several essential</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parts </a:t>
            </a:r>
            <a:r>
              <a:rPr lang="en-IN" sz="1200" b="0" i="0" u="none" strike="noStrike" cap="none" dirty="0" smtClean="0">
                <a:solidFill>
                  <a:srgbClr val="000000"/>
                </a:solidFill>
                <a:latin typeface="Lato"/>
                <a:ea typeface="Lato"/>
                <a:cs typeface="Lato"/>
                <a:sym typeface="Lato"/>
              </a:rPr>
              <a:t>for identification purpose.</a:t>
            </a:r>
            <a:endParaRPr lang="en-IN" sz="1200" dirty="0">
              <a:latin typeface="Lato"/>
              <a:ea typeface="Lato"/>
              <a:cs typeface="Lato"/>
              <a:sym typeface="Lato"/>
            </a:endParaRPr>
          </a:p>
          <a:p>
            <a:pPr marL="914400" marR="0" lvl="0" algn="l" rtl="0">
              <a:lnSpc>
                <a:spcPct val="100000"/>
              </a:lnSpc>
              <a:spcBef>
                <a:spcPts val="0"/>
              </a:spcBef>
              <a:spcAft>
                <a:spcPts val="0"/>
              </a:spcAft>
              <a:buClr>
                <a:srgbClr val="000000"/>
              </a:buClr>
              <a:buSzPts val="1200"/>
            </a:pPr>
            <a:r>
              <a:rPr lang="en-IN" sz="1200" b="0" i="0" u="none" strike="noStrike" cap="none" dirty="0" smtClean="0">
                <a:solidFill>
                  <a:srgbClr val="000000"/>
                </a:solidFill>
                <a:latin typeface="Lato"/>
                <a:ea typeface="Lato"/>
                <a:cs typeface="Lato"/>
                <a:sym typeface="Lato"/>
              </a:rPr>
              <a:t>        -&gt; On extracting the details it will verify</a:t>
            </a:r>
            <a:endParaRPr lang="en-IN" sz="1200" dirty="0">
              <a:latin typeface="Lato"/>
              <a:ea typeface="Lato"/>
              <a:cs typeface="Lato"/>
              <a:sym typeface="Lato"/>
            </a:endParaRPr>
          </a:p>
          <a:p>
            <a:pPr marL="914400" marR="0" lvl="0" algn="l" rtl="0">
              <a:lnSpc>
                <a:spcPct val="100000"/>
              </a:lnSpc>
              <a:spcBef>
                <a:spcPts val="0"/>
              </a:spcBef>
              <a:spcAft>
                <a:spcPts val="0"/>
              </a:spcAft>
              <a:buClr>
                <a:srgbClr val="000000"/>
              </a:buClr>
              <a:buSzPts val="1200"/>
            </a:pPr>
            <a:r>
              <a:rPr lang="en-IN" sz="1200" b="0" i="0" u="none" strike="noStrike" cap="none" dirty="0" smtClean="0">
                <a:solidFill>
                  <a:srgbClr val="000000"/>
                </a:solidFill>
                <a:latin typeface="Lato"/>
                <a:ea typeface="Lato"/>
                <a:cs typeface="Lato"/>
                <a:sym typeface="Lato"/>
              </a:rPr>
              <a:t>              the details of the customers and all</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the security features.</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-&gt; It will verify the user and the balance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of drawer and then will ask the consent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of drawer to initiate the transaction.</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     For submission for checking at drawee Bank</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Scan the cheque in the required form.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Extract the all essential information from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the cheque.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-&gt; Send the cheque Image to the Drawee</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bank based on the extracted information </a:t>
            </a:r>
          </a:p>
          <a:p>
            <a:pPr marL="914400" marR="0" lvl="0" algn="l" rtl="0">
              <a:lnSpc>
                <a:spcPct val="100000"/>
              </a:lnSpc>
              <a:spcBef>
                <a:spcPts val="0"/>
              </a:spcBef>
              <a:spcAft>
                <a:spcPts val="0"/>
              </a:spcAft>
              <a:buClr>
                <a:srgbClr val="000000"/>
              </a:buClr>
              <a:buSzPts val="1200"/>
            </a:pPr>
            <a:r>
              <a:rPr lang="en-IN" sz="1200" dirty="0">
                <a:latin typeface="Lato"/>
                <a:ea typeface="Lato"/>
                <a:cs typeface="Lato"/>
                <a:sym typeface="Lato"/>
              </a:rPr>
              <a:t> </a:t>
            </a:r>
            <a:r>
              <a:rPr lang="en-IN" sz="1200" dirty="0" smtClean="0">
                <a:latin typeface="Lato"/>
                <a:ea typeface="Lato"/>
                <a:cs typeface="Lato"/>
                <a:sym typeface="Lato"/>
              </a:rPr>
              <a:t>         using the CTS system and que for approval. </a:t>
            </a:r>
          </a:p>
          <a:p>
            <a:pPr marL="914400" marR="0" lvl="0" algn="l" rtl="0">
              <a:lnSpc>
                <a:spcPct val="100000"/>
              </a:lnSpc>
              <a:spcBef>
                <a:spcPts val="0"/>
              </a:spcBef>
              <a:spcAft>
                <a:spcPts val="0"/>
              </a:spcAft>
              <a:buClr>
                <a:srgbClr val="000000"/>
              </a:buClr>
              <a:buSzPts val="1200"/>
            </a:pPr>
            <a:r>
              <a:rPr lang="en-IN" sz="1200" dirty="0" smtClean="0">
                <a:latin typeface="Lato"/>
                <a:ea typeface="Lato"/>
                <a:cs typeface="Lato"/>
                <a:sym typeface="Lato"/>
              </a:rPr>
              <a:t>2) Provide the user interface for the submission of issued cheque for pre-checking or providing the consent for the initiation of the cheque process. </a:t>
            </a:r>
          </a:p>
        </p:txBody>
      </p:sp>
      <p:pic>
        <p:nvPicPr>
          <p:cNvPr id="2" name="Picture 1"/>
          <p:cNvPicPr>
            <a:picLocks noChangeAspect="1"/>
          </p:cNvPicPr>
          <p:nvPr/>
        </p:nvPicPr>
        <p:blipFill rotWithShape="1">
          <a:blip r:embed="rId3"/>
          <a:srcRect l="37721" t="2298" r="523" b="5676"/>
          <a:stretch/>
        </p:blipFill>
        <p:spPr>
          <a:xfrm rot="5400000">
            <a:off x="5678307" y="893790"/>
            <a:ext cx="2305220" cy="44554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solidFill>
                  <a:srgbClr val="222222"/>
                </a:solidFill>
                <a:highlight>
                  <a:srgbClr val="FFFFFF"/>
                </a:highlight>
              </a:rPr>
              <a:t>Key Differentiators &amp; Adoption Plan</a:t>
            </a:r>
            <a:endParaRPr sz="2000" dirty="0"/>
          </a:p>
        </p:txBody>
      </p:sp>
      <p:sp>
        <p:nvSpPr>
          <p:cNvPr id="378" name="Google Shape;378;p7"/>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My suggested solution stands out of all the alternative because it use simple and fundamental processes of the automation . IT uses OCR, that </a:t>
            </a:r>
            <a:r>
              <a:rPr lang="en-IN" dirty="0" smtClean="0">
                <a:latin typeface="Lato"/>
                <a:ea typeface="Lato"/>
                <a:cs typeface="Lato"/>
                <a:sym typeface="Lato"/>
              </a:rPr>
              <a:t>will extract the communication and identifiable details out of the image. </a:t>
            </a: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It also stands on the RBI  standards for the proceedings and will mould according in future also.  </a:t>
            </a:r>
            <a:endParaRPr lang="en-IN" dirty="0" smtClean="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It posses all the security features fo</a:t>
            </a:r>
            <a:r>
              <a:rPr lang="en-IN" dirty="0" smtClean="0">
                <a:latin typeface="Lato"/>
                <a:ea typeface="Lato"/>
                <a:cs typeface="Lato"/>
                <a:sym typeface="Lato"/>
              </a:rPr>
              <a:t>r verification</a:t>
            </a:r>
            <a:r>
              <a:rPr lang="en-IN" sz="1400" b="0" i="0" u="none" strike="noStrike" cap="none" dirty="0" smtClean="0">
                <a:solidFill>
                  <a:srgbClr val="000000"/>
                </a:solidFill>
                <a:latin typeface="Lato"/>
                <a:ea typeface="Lato"/>
                <a:cs typeface="Lato"/>
                <a:sym typeface="Lato"/>
              </a:rPr>
              <a:t>  and data transmission (As specified in the RBI guidelines).</a:t>
            </a:r>
          </a:p>
          <a:p>
            <a:pPr marL="0" marR="0" lvl="0" indent="0" algn="l" rtl="0">
              <a:lnSpc>
                <a:spcPct val="100000"/>
              </a:lnSpc>
              <a:spcBef>
                <a:spcPts val="0"/>
              </a:spcBef>
              <a:spcAft>
                <a:spcPts val="0"/>
              </a:spcAft>
              <a:buClr>
                <a:srgbClr val="000000"/>
              </a:buClr>
              <a:buSzPts val="1400"/>
              <a:buFont typeface="Arial"/>
              <a:buNone/>
            </a:pPr>
            <a:r>
              <a:rPr lang="en-IN" dirty="0" smtClean="0">
                <a:latin typeface="Lato"/>
                <a:ea typeface="Lato"/>
                <a:cs typeface="Lato"/>
                <a:sym typeface="Lato"/>
              </a:rPr>
              <a:t>To avoid fraudulent Transaction  Positive Pay and Reverse Positive Pay System is also included in the system.</a:t>
            </a:r>
            <a:endParaRPr lang="en-IN" dirty="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handling of  unexpected situation manual input is also included to ease the process. For example, the payee name is  not recognised , the system is unable to is unable to identify the details, in such cases the cheques will be handled manually. </a:t>
            </a:r>
            <a:endParaRPr lang="en-IN" dirty="0">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the cross verification purpose SAMPLING is also included.  Nearly 20% of the cheques are selected randomly fo</a:t>
            </a:r>
            <a:r>
              <a:rPr lang="en-IN" dirty="0" smtClean="0">
                <a:latin typeface="Lato"/>
                <a:ea typeface="Lato"/>
                <a:cs typeface="Lato"/>
                <a:sym typeface="Lato"/>
              </a:rPr>
              <a:t>r the human verification to monitor the accuracy of the system. </a:t>
            </a:r>
            <a:endParaRPr lang="en-IN" sz="1400" b="0" i="0" u="none" strike="noStrike" cap="none" dirty="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IN" sz="1400" b="0" i="0" u="none" strike="noStrike" cap="none" dirty="0" smtClean="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lang="en-IN" sz="1400" b="0" i="0" u="none" strike="noStrike" cap="none" dirty="0" smtClean="0">
              <a:solidFill>
                <a:srgbClr val="000000"/>
              </a:solidFill>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8"/>
          <p:cNvSpPr txBox="1"/>
          <p:nvPr/>
        </p:nvSpPr>
        <p:spPr>
          <a:xfrm>
            <a:off x="0" y="0"/>
            <a:ext cx="9209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dirty="0">
                <a:solidFill>
                  <a:srgbClr val="1F1F50"/>
                </a:solidFill>
                <a:latin typeface="Lato"/>
                <a:ea typeface="Lato"/>
                <a:cs typeface="Lato"/>
                <a:sym typeface="Lato"/>
              </a:rPr>
              <a:t>GitHub Repository Link &amp; </a:t>
            </a:r>
            <a:r>
              <a:rPr lang="en" sz="2000" b="1" i="0" u="none" strike="noStrike" cap="none" dirty="0">
                <a:solidFill>
                  <a:srgbClr val="4A4548"/>
                </a:solidFill>
                <a:highlight>
                  <a:srgbClr val="FFFFFF"/>
                </a:highlight>
                <a:latin typeface="Lato"/>
                <a:ea typeface="Lato"/>
                <a:cs typeface="Lato"/>
                <a:sym typeface="Lato"/>
              </a:rPr>
              <a:t>supporting diagrams, screenshots, if any</a:t>
            </a:r>
            <a:endParaRPr sz="2000" b="1" i="0" u="none" strike="noStrike" cap="none" dirty="0">
              <a:solidFill>
                <a:srgbClr val="1F1F50"/>
              </a:solidFill>
              <a:latin typeface="Lato"/>
              <a:ea typeface="Lato"/>
              <a:cs typeface="Lato"/>
              <a:sym typeface="Lato"/>
            </a:endParaRPr>
          </a:p>
        </p:txBody>
      </p:sp>
      <p:sp>
        <p:nvSpPr>
          <p:cNvPr id="384" name="Google Shape;384;p8"/>
          <p:cNvSpPr txBox="1"/>
          <p:nvPr/>
        </p:nvSpPr>
        <p:spPr>
          <a:xfrm>
            <a:off x="0" y="1044150"/>
            <a:ext cx="8386200" cy="126185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smtClean="0">
                <a:solidFill>
                  <a:srgbClr val="000000"/>
                </a:solidFill>
                <a:latin typeface="Lato"/>
                <a:ea typeface="Lato"/>
                <a:cs typeface="Lato"/>
                <a:sym typeface="Lato"/>
              </a:rPr>
              <a:t>For the verification of the RBI guidelines and Recommended standards Please refer following PDFs:</a:t>
            </a:r>
          </a:p>
          <a:p>
            <a:pPr marL="342900" lvl="0" indent="-342900">
              <a:buSzPts val="1400"/>
              <a:buAutoNum type="arabicParenR"/>
            </a:pPr>
            <a:r>
              <a:rPr lang="en-IN" sz="1400" b="0" i="0" u="none" strike="noStrike" cap="none" dirty="0" smtClean="0">
                <a:solidFill>
                  <a:srgbClr val="000000"/>
                </a:solidFill>
                <a:latin typeface="Lato"/>
                <a:ea typeface="Lato"/>
                <a:cs typeface="Lato"/>
                <a:sym typeface="Lato"/>
              </a:rPr>
              <a:t>CTS System Standards</a:t>
            </a:r>
            <a:r>
              <a:rPr lang="en-IN" dirty="0" smtClean="0">
                <a:latin typeface="Lato"/>
                <a:ea typeface="Lato"/>
                <a:cs typeface="Lato"/>
                <a:sym typeface="Lato"/>
              </a:rPr>
              <a:t>: </a:t>
            </a:r>
            <a:r>
              <a:rPr lang="en-IN" dirty="0">
                <a:hlinkClick r:id="rId3"/>
              </a:rPr>
              <a:t>Microsoft Word - 30102006 FAQs on Cheque Truncation_1_ _3_ - </a:t>
            </a:r>
            <a:r>
              <a:rPr lang="en-IN" dirty="0" err="1">
                <a:hlinkClick r:id="rId3"/>
              </a:rPr>
              <a:t>pdfMachine</a:t>
            </a:r>
            <a:r>
              <a:rPr lang="en-IN" dirty="0">
                <a:hlinkClick r:id="rId3"/>
              </a:rPr>
              <a:t> from </a:t>
            </a:r>
            <a:r>
              <a:rPr lang="en-IN" dirty="0" err="1">
                <a:hlinkClick r:id="rId3"/>
              </a:rPr>
              <a:t>Broadgun</a:t>
            </a:r>
            <a:r>
              <a:rPr lang="en-IN" dirty="0">
                <a:hlinkClick r:id="rId3"/>
              </a:rPr>
              <a:t> Software, http://pdfmachine.com, a great PDF writer utility! (rbi.org.in</a:t>
            </a:r>
            <a:r>
              <a:rPr lang="en-IN" dirty="0" smtClean="0">
                <a:hlinkClick r:id="rId3"/>
              </a:rPr>
              <a:t>)</a:t>
            </a:r>
            <a:endParaRPr lang="en-IN" dirty="0" smtClean="0"/>
          </a:p>
          <a:p>
            <a:pPr marL="342900" lvl="0" indent="-342900">
              <a:buSzPts val="1400"/>
              <a:buAutoNum type="arabicParenR"/>
            </a:pPr>
            <a:r>
              <a:rPr lang="en-IN" dirty="0" smtClean="0">
                <a:latin typeface="Lato"/>
                <a:ea typeface="Lato"/>
                <a:cs typeface="Lato"/>
                <a:sym typeface="Lato"/>
              </a:rPr>
              <a:t>CTS For Standards : </a:t>
            </a:r>
            <a:r>
              <a:rPr lang="en-IN" dirty="0">
                <a:hlinkClick r:id="rId4"/>
              </a:rPr>
              <a:t>Microsoft Word - Annexure_to_Circular_to_banks_on_cheque_standardisation-22022010-final (rbi.org.in)</a:t>
            </a:r>
            <a:endParaRPr sz="1400" b="0" i="0" u="none" strike="noStrike" cap="none" dirty="0">
              <a:solidFill>
                <a:srgbClr val="000000"/>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a:t>Thank You</a:t>
            </a:r>
            <a:endParaRPr sz="3600"/>
          </a:p>
        </p:txBody>
      </p:sp>
      <p:sp>
        <p:nvSpPr>
          <p:cNvPr id="390" name="Google Shape;390;p9"/>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1600"/>
              </a:spcAft>
              <a:buSzPts val="1800"/>
              <a:buNone/>
            </a:pPr>
            <a:r>
              <a:rPr lang="en" sz="1500" dirty="0" smtClean="0"/>
              <a:t>Kuldeep Chauhan</a:t>
            </a:r>
          </a:p>
          <a:p>
            <a:pPr marL="0" lvl="0" indent="0" algn="l" rtl="0">
              <a:lnSpc>
                <a:spcPct val="150000"/>
              </a:lnSpc>
              <a:spcBef>
                <a:spcPts val="0"/>
              </a:spcBef>
              <a:spcAft>
                <a:spcPts val="1600"/>
              </a:spcAft>
              <a:buSzPts val="1800"/>
              <a:buNone/>
            </a:pPr>
            <a:endParaRPr sz="1500" dirty="0"/>
          </a:p>
        </p:txBody>
      </p:sp>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838</Words>
  <Application>Microsoft Office PowerPoint</Application>
  <PresentationFormat>On-screen Show (16:9)</PresentationFormat>
  <Paragraphs>54</Paragraphs>
  <Slides>9</Slides>
  <Notes>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Trebuchet MS</vt:lpstr>
      <vt:lpstr>Lato Black</vt:lpstr>
      <vt:lpstr>Lato</vt:lpstr>
      <vt:lpstr>Arial</vt:lpstr>
      <vt:lpstr>TI Template</vt:lpstr>
      <vt:lpstr>TI Template</vt:lpstr>
      <vt:lpstr>Bank of Baroda Hackathon - 2022                       </vt:lpstr>
      <vt:lpstr>Problem Statement?</vt:lpstr>
      <vt:lpstr>User Segment &amp; Pain Points</vt:lpstr>
      <vt:lpstr>Pre-Requisite</vt:lpstr>
      <vt:lpstr>Azure tools or resources</vt:lpstr>
      <vt:lpstr>Any Supporting Functional Documents</vt:lpstr>
      <vt:lpstr>Key Differentiators &amp; Adoption Plan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dc:title>
  <dc:creator>Kuldeep Chauhan</dc:creator>
  <cp:lastModifiedBy>Kuldeep Chauhan</cp:lastModifiedBy>
  <cp:revision>21</cp:revision>
  <dcterms:modified xsi:type="dcterms:W3CDTF">2022-09-13T10:05:08Z</dcterms:modified>
</cp:coreProperties>
</file>